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8" r:id="rId1"/>
  </p:sldMasterIdLst>
  <p:notesMasterIdLst>
    <p:notesMasterId r:id="rId12"/>
  </p:notesMasterIdLst>
  <p:sldIdLst>
    <p:sldId id="256" r:id="rId2"/>
    <p:sldId id="258" r:id="rId3"/>
    <p:sldId id="257" r:id="rId4"/>
    <p:sldId id="265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15"/>
  </p:normalViewPr>
  <p:slideViewPr>
    <p:cSldViewPr snapToGrid="0">
      <p:cViewPr varScale="1">
        <p:scale>
          <a:sx n="121" d="100"/>
          <a:sy n="121" d="100"/>
        </p:scale>
        <p:origin x="2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73955E-35BA-4B27-A3A0-08A712ED09BC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6D4CE2C-4E3D-4A1F-A522-80E011FC4612}">
      <dgm:prSet/>
      <dgm:spPr/>
      <dgm:t>
        <a:bodyPr/>
        <a:lstStyle/>
        <a:p>
          <a:r>
            <a:rPr lang="ru-RU" dirty="0"/>
            <a:t>В течение учебного года раз в две недели проводятся кафедральные собрания, посещение которых аспирантами обязательно</a:t>
          </a:r>
          <a:endParaRPr lang="en-US" dirty="0"/>
        </a:p>
      </dgm:t>
    </dgm:pt>
    <dgm:pt modelId="{0515CB87-5888-4677-A711-9C444C221CE2}" type="parTrans" cxnId="{41D252F4-97BE-4044-94F8-6CB1C07DA4C5}">
      <dgm:prSet/>
      <dgm:spPr/>
      <dgm:t>
        <a:bodyPr/>
        <a:lstStyle/>
        <a:p>
          <a:endParaRPr lang="en-US"/>
        </a:p>
      </dgm:t>
    </dgm:pt>
    <dgm:pt modelId="{028AC2F5-1146-470C-8273-5E0A5E41A86B}" type="sibTrans" cxnId="{41D252F4-97BE-4044-94F8-6CB1C07DA4C5}">
      <dgm:prSet/>
      <dgm:spPr/>
      <dgm:t>
        <a:bodyPr/>
        <a:lstStyle/>
        <a:p>
          <a:endParaRPr lang="en-US"/>
        </a:p>
      </dgm:t>
    </dgm:pt>
    <dgm:pt modelId="{6CFF88FA-03D5-4EAD-B8E3-54C411C97A3A}">
      <dgm:prSet/>
      <dgm:spPr/>
      <dgm:t>
        <a:bodyPr/>
        <a:lstStyle/>
        <a:p>
          <a:r>
            <a:rPr lang="ru-RU"/>
            <a:t>Ежегодный отчет аспиранта кафедре о проделанной работе в конце каждого года обучения.</a:t>
          </a:r>
          <a:endParaRPr lang="en-US"/>
        </a:p>
      </dgm:t>
    </dgm:pt>
    <dgm:pt modelId="{ABC9AB76-77CD-4683-87DB-6B9E49EEAD00}" type="parTrans" cxnId="{553A98EF-FC43-4007-8590-92745CB9E37A}">
      <dgm:prSet/>
      <dgm:spPr/>
      <dgm:t>
        <a:bodyPr/>
        <a:lstStyle/>
        <a:p>
          <a:endParaRPr lang="en-US"/>
        </a:p>
      </dgm:t>
    </dgm:pt>
    <dgm:pt modelId="{29253AEC-0B6A-4F8F-BD91-05325C16EFC5}" type="sibTrans" cxnId="{553A98EF-FC43-4007-8590-92745CB9E37A}">
      <dgm:prSet/>
      <dgm:spPr/>
      <dgm:t>
        <a:bodyPr/>
        <a:lstStyle/>
        <a:p>
          <a:endParaRPr lang="en-US"/>
        </a:p>
      </dgm:t>
    </dgm:pt>
    <dgm:pt modelId="{599A961A-50C3-4007-97FE-7319175634A2}">
      <dgm:prSet/>
      <dgm:spPr/>
      <dgm:t>
        <a:bodyPr/>
        <a:lstStyle/>
        <a:p>
          <a:r>
            <a:rPr lang="ru-RU"/>
            <a:t>Аспиранты проходят промежуточную аттестацию каждый семестр</a:t>
          </a:r>
          <a:endParaRPr lang="en-US"/>
        </a:p>
      </dgm:t>
    </dgm:pt>
    <dgm:pt modelId="{EC8C75C2-43FD-4EFE-BE36-6D8E36492FAA}" type="parTrans" cxnId="{1CE98507-0C80-474A-ACF7-D41A13A4435D}">
      <dgm:prSet/>
      <dgm:spPr/>
      <dgm:t>
        <a:bodyPr/>
        <a:lstStyle/>
        <a:p>
          <a:endParaRPr lang="en-US"/>
        </a:p>
      </dgm:t>
    </dgm:pt>
    <dgm:pt modelId="{D8629C3A-AE88-4E6A-A748-7784032FFD03}" type="sibTrans" cxnId="{1CE98507-0C80-474A-ACF7-D41A13A4435D}">
      <dgm:prSet/>
      <dgm:spPr/>
      <dgm:t>
        <a:bodyPr/>
        <a:lstStyle/>
        <a:p>
          <a:endParaRPr lang="en-US"/>
        </a:p>
      </dgm:t>
    </dgm:pt>
    <dgm:pt modelId="{ED3091D5-AA42-41BF-9258-17F880D9D782}">
      <dgm:prSet/>
      <dgm:spPr/>
      <dgm:t>
        <a:bodyPr/>
        <a:lstStyle/>
        <a:p>
          <a:r>
            <a:rPr lang="ru-RU" dirty="0"/>
            <a:t>По окончанию обучения основная цель аспиранта –апробация результатов научной деятельности</a:t>
          </a:r>
          <a:endParaRPr lang="en-US" dirty="0"/>
        </a:p>
      </dgm:t>
    </dgm:pt>
    <dgm:pt modelId="{5A047C61-FE0A-4A37-9B88-29E857B696B5}" type="parTrans" cxnId="{AE1FDE86-1659-45E6-BB23-849C8B5CC32C}">
      <dgm:prSet/>
      <dgm:spPr/>
      <dgm:t>
        <a:bodyPr/>
        <a:lstStyle/>
        <a:p>
          <a:endParaRPr lang="en-US"/>
        </a:p>
      </dgm:t>
    </dgm:pt>
    <dgm:pt modelId="{A2995D90-D77B-4E84-B2A3-8F22FB087AEF}" type="sibTrans" cxnId="{AE1FDE86-1659-45E6-BB23-849C8B5CC32C}">
      <dgm:prSet/>
      <dgm:spPr/>
      <dgm:t>
        <a:bodyPr/>
        <a:lstStyle/>
        <a:p>
          <a:endParaRPr lang="en-US"/>
        </a:p>
      </dgm:t>
    </dgm:pt>
    <dgm:pt modelId="{CEC80B7E-D93B-46EC-B479-50770F1AA4E2}" type="pres">
      <dgm:prSet presAssocID="{2673955E-35BA-4B27-A3A0-08A712ED09BC}" presName="linear" presStyleCnt="0">
        <dgm:presLayoutVars>
          <dgm:animLvl val="lvl"/>
          <dgm:resizeHandles val="exact"/>
        </dgm:presLayoutVars>
      </dgm:prSet>
      <dgm:spPr/>
    </dgm:pt>
    <dgm:pt modelId="{1E58202C-EFEA-4FC3-B8B8-668430394438}" type="pres">
      <dgm:prSet presAssocID="{06D4CE2C-4E3D-4A1F-A522-80E011FC4612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A8E75E02-46D4-423C-945E-367421793624}" type="pres">
      <dgm:prSet presAssocID="{028AC2F5-1146-470C-8273-5E0A5E41A86B}" presName="spacer" presStyleCnt="0"/>
      <dgm:spPr/>
    </dgm:pt>
    <dgm:pt modelId="{5025E9E4-C3FB-497B-A47E-C7F8CA364353}" type="pres">
      <dgm:prSet presAssocID="{6CFF88FA-03D5-4EAD-B8E3-54C411C97A3A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4E5246BC-C1FB-4F0A-B9AC-12FE31441B50}" type="pres">
      <dgm:prSet presAssocID="{29253AEC-0B6A-4F8F-BD91-05325C16EFC5}" presName="spacer" presStyleCnt="0"/>
      <dgm:spPr/>
    </dgm:pt>
    <dgm:pt modelId="{EA8DDBEC-CC99-47DE-851F-98B48CD4550B}" type="pres">
      <dgm:prSet presAssocID="{599A961A-50C3-4007-97FE-7319175634A2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C3F2CD07-FA35-4455-A095-CFBE0BCD9E76}" type="pres">
      <dgm:prSet presAssocID="{D8629C3A-AE88-4E6A-A748-7784032FFD03}" presName="spacer" presStyleCnt="0"/>
      <dgm:spPr/>
    </dgm:pt>
    <dgm:pt modelId="{D02C7B14-A20E-481A-AA99-01E0B11A67A0}" type="pres">
      <dgm:prSet presAssocID="{ED3091D5-AA42-41BF-9258-17F880D9D782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1CE98507-0C80-474A-ACF7-D41A13A4435D}" srcId="{2673955E-35BA-4B27-A3A0-08A712ED09BC}" destId="{599A961A-50C3-4007-97FE-7319175634A2}" srcOrd="2" destOrd="0" parTransId="{EC8C75C2-43FD-4EFE-BE36-6D8E36492FAA}" sibTransId="{D8629C3A-AE88-4E6A-A748-7784032FFD03}"/>
    <dgm:cxn modelId="{F5669C59-419B-4DC4-90FC-207079D37876}" type="presOf" srcId="{ED3091D5-AA42-41BF-9258-17F880D9D782}" destId="{D02C7B14-A20E-481A-AA99-01E0B11A67A0}" srcOrd="0" destOrd="0" presId="urn:microsoft.com/office/officeart/2005/8/layout/vList2"/>
    <dgm:cxn modelId="{1C1FE55D-0EF2-4668-A288-3B326EF2F885}" type="presOf" srcId="{2673955E-35BA-4B27-A3A0-08A712ED09BC}" destId="{CEC80B7E-D93B-46EC-B479-50770F1AA4E2}" srcOrd="0" destOrd="0" presId="urn:microsoft.com/office/officeart/2005/8/layout/vList2"/>
    <dgm:cxn modelId="{A457BF80-CB24-477C-94A8-4BC9DCECF844}" type="presOf" srcId="{599A961A-50C3-4007-97FE-7319175634A2}" destId="{EA8DDBEC-CC99-47DE-851F-98B48CD4550B}" srcOrd="0" destOrd="0" presId="urn:microsoft.com/office/officeart/2005/8/layout/vList2"/>
    <dgm:cxn modelId="{AE1FDE86-1659-45E6-BB23-849C8B5CC32C}" srcId="{2673955E-35BA-4B27-A3A0-08A712ED09BC}" destId="{ED3091D5-AA42-41BF-9258-17F880D9D782}" srcOrd="3" destOrd="0" parTransId="{5A047C61-FE0A-4A37-9B88-29E857B696B5}" sibTransId="{A2995D90-D77B-4E84-B2A3-8F22FB087AEF}"/>
    <dgm:cxn modelId="{553A98EF-FC43-4007-8590-92745CB9E37A}" srcId="{2673955E-35BA-4B27-A3A0-08A712ED09BC}" destId="{6CFF88FA-03D5-4EAD-B8E3-54C411C97A3A}" srcOrd="1" destOrd="0" parTransId="{ABC9AB76-77CD-4683-87DB-6B9E49EEAD00}" sibTransId="{29253AEC-0B6A-4F8F-BD91-05325C16EFC5}"/>
    <dgm:cxn modelId="{41D252F4-97BE-4044-94F8-6CB1C07DA4C5}" srcId="{2673955E-35BA-4B27-A3A0-08A712ED09BC}" destId="{06D4CE2C-4E3D-4A1F-A522-80E011FC4612}" srcOrd="0" destOrd="0" parTransId="{0515CB87-5888-4677-A711-9C444C221CE2}" sibTransId="{028AC2F5-1146-470C-8273-5E0A5E41A86B}"/>
    <dgm:cxn modelId="{1B19B7F8-007A-4EAF-892D-2470307A3CF8}" type="presOf" srcId="{6CFF88FA-03D5-4EAD-B8E3-54C411C97A3A}" destId="{5025E9E4-C3FB-497B-A47E-C7F8CA364353}" srcOrd="0" destOrd="0" presId="urn:microsoft.com/office/officeart/2005/8/layout/vList2"/>
    <dgm:cxn modelId="{471A8BFC-0BC9-4FF1-BFF2-DAD8D7B8BEB3}" type="presOf" srcId="{06D4CE2C-4E3D-4A1F-A522-80E011FC4612}" destId="{1E58202C-EFEA-4FC3-B8B8-668430394438}" srcOrd="0" destOrd="0" presId="urn:microsoft.com/office/officeart/2005/8/layout/vList2"/>
    <dgm:cxn modelId="{5579178F-A346-4804-A33B-C2CD9EDC3CB2}" type="presParOf" srcId="{CEC80B7E-D93B-46EC-B479-50770F1AA4E2}" destId="{1E58202C-EFEA-4FC3-B8B8-668430394438}" srcOrd="0" destOrd="0" presId="urn:microsoft.com/office/officeart/2005/8/layout/vList2"/>
    <dgm:cxn modelId="{7F261D5A-4677-4532-960A-5217223DB584}" type="presParOf" srcId="{CEC80B7E-D93B-46EC-B479-50770F1AA4E2}" destId="{A8E75E02-46D4-423C-945E-367421793624}" srcOrd="1" destOrd="0" presId="urn:microsoft.com/office/officeart/2005/8/layout/vList2"/>
    <dgm:cxn modelId="{ADC09A01-AFC3-49EF-A31F-C3E71D5186A2}" type="presParOf" srcId="{CEC80B7E-D93B-46EC-B479-50770F1AA4E2}" destId="{5025E9E4-C3FB-497B-A47E-C7F8CA364353}" srcOrd="2" destOrd="0" presId="urn:microsoft.com/office/officeart/2005/8/layout/vList2"/>
    <dgm:cxn modelId="{8CE92AF8-2BF3-4405-92E1-70150FBF2165}" type="presParOf" srcId="{CEC80B7E-D93B-46EC-B479-50770F1AA4E2}" destId="{4E5246BC-C1FB-4F0A-B9AC-12FE31441B50}" srcOrd="3" destOrd="0" presId="urn:microsoft.com/office/officeart/2005/8/layout/vList2"/>
    <dgm:cxn modelId="{E6185FE4-0F51-4A7F-BF36-DBB7AC10E1CA}" type="presParOf" srcId="{CEC80B7E-D93B-46EC-B479-50770F1AA4E2}" destId="{EA8DDBEC-CC99-47DE-851F-98B48CD4550B}" srcOrd="4" destOrd="0" presId="urn:microsoft.com/office/officeart/2005/8/layout/vList2"/>
    <dgm:cxn modelId="{A3D20335-3510-4E8C-AE02-2F415D579639}" type="presParOf" srcId="{CEC80B7E-D93B-46EC-B479-50770F1AA4E2}" destId="{C3F2CD07-FA35-4455-A095-CFBE0BCD9E76}" srcOrd="5" destOrd="0" presId="urn:microsoft.com/office/officeart/2005/8/layout/vList2"/>
    <dgm:cxn modelId="{ADEFB655-02E7-4236-8760-513423302D5A}" type="presParOf" srcId="{CEC80B7E-D93B-46EC-B479-50770F1AA4E2}" destId="{D02C7B14-A20E-481A-AA99-01E0B11A67A0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9504516-5F87-40FC-8F1B-8A144BF54B28}" type="doc">
      <dgm:prSet loTypeId="urn:microsoft.com/office/officeart/2008/layout/Lined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614B929-482E-47D9-A292-2F9B61F1F9FF}">
      <dgm:prSet/>
      <dgm:spPr/>
      <dgm:t>
        <a:bodyPr/>
        <a:lstStyle/>
        <a:p>
          <a:pPr>
            <a:defRPr cap="all"/>
          </a:pPr>
          <a:r>
            <a:rPr lang="ru-RU" dirty="0"/>
            <a:t>Самостоятельному преподаванию студентам</a:t>
          </a:r>
          <a:endParaRPr lang="en-US" dirty="0"/>
        </a:p>
      </dgm:t>
    </dgm:pt>
    <dgm:pt modelId="{D5F07758-3003-4FD0-A7AF-F2DFA5B0731B}" type="parTrans" cxnId="{66B75C71-6D98-4A4F-8021-178CE31D45D3}">
      <dgm:prSet/>
      <dgm:spPr/>
      <dgm:t>
        <a:bodyPr/>
        <a:lstStyle/>
        <a:p>
          <a:endParaRPr lang="en-US"/>
        </a:p>
      </dgm:t>
    </dgm:pt>
    <dgm:pt modelId="{7C8AD862-0971-4C2F-BDE2-3F53E7A3BC4F}" type="sibTrans" cxnId="{66B75C71-6D98-4A4F-8021-178CE31D45D3}">
      <dgm:prSet/>
      <dgm:spPr/>
      <dgm:t>
        <a:bodyPr/>
        <a:lstStyle/>
        <a:p>
          <a:endParaRPr lang="en-US"/>
        </a:p>
      </dgm:t>
    </dgm:pt>
    <dgm:pt modelId="{497B02F3-B882-4E96-803E-B634FC7122F3}">
      <dgm:prSet/>
      <dgm:spPr/>
      <dgm:t>
        <a:bodyPr/>
        <a:lstStyle/>
        <a:p>
          <a:pPr>
            <a:defRPr cap="all"/>
          </a:pPr>
          <a:r>
            <a:rPr lang="ru-RU" dirty="0"/>
            <a:t>Организовывать работу учебно-педагогического процесса</a:t>
          </a:r>
          <a:endParaRPr lang="en-US" dirty="0"/>
        </a:p>
      </dgm:t>
    </dgm:pt>
    <dgm:pt modelId="{A89FE5D6-5D19-4C00-A256-D0C0798EAAA5}" type="parTrans" cxnId="{83116F28-9555-4658-963B-7F7EFF13C11C}">
      <dgm:prSet/>
      <dgm:spPr/>
      <dgm:t>
        <a:bodyPr/>
        <a:lstStyle/>
        <a:p>
          <a:endParaRPr lang="en-US"/>
        </a:p>
      </dgm:t>
    </dgm:pt>
    <dgm:pt modelId="{377AB150-DB0F-4A0D-B4F1-FA5746A42F25}" type="sibTrans" cxnId="{83116F28-9555-4658-963B-7F7EFF13C11C}">
      <dgm:prSet/>
      <dgm:spPr/>
      <dgm:t>
        <a:bodyPr/>
        <a:lstStyle/>
        <a:p>
          <a:endParaRPr lang="en-US"/>
        </a:p>
      </dgm:t>
    </dgm:pt>
    <dgm:pt modelId="{224AF4B4-29BB-4212-8B31-B66A0FAB5661}">
      <dgm:prSet/>
      <dgm:spPr/>
      <dgm:t>
        <a:bodyPr/>
        <a:lstStyle/>
        <a:p>
          <a:pPr>
            <a:defRPr cap="all"/>
          </a:pPr>
          <a:r>
            <a:rPr lang="ru-RU" dirty="0"/>
            <a:t>Разрабатывать методические материалы и рекомендации</a:t>
          </a:r>
          <a:endParaRPr lang="en-US" dirty="0"/>
        </a:p>
      </dgm:t>
    </dgm:pt>
    <dgm:pt modelId="{8BF51821-C799-472F-A522-C8AED177BB1E}" type="parTrans" cxnId="{94CF1087-E887-4824-8FCD-E1B323D8B04A}">
      <dgm:prSet/>
      <dgm:spPr/>
      <dgm:t>
        <a:bodyPr/>
        <a:lstStyle/>
        <a:p>
          <a:endParaRPr lang="en-US"/>
        </a:p>
      </dgm:t>
    </dgm:pt>
    <dgm:pt modelId="{C5D07928-597B-44A3-9EF9-BAB1187D9267}" type="sibTrans" cxnId="{94CF1087-E887-4824-8FCD-E1B323D8B04A}">
      <dgm:prSet/>
      <dgm:spPr/>
      <dgm:t>
        <a:bodyPr/>
        <a:lstStyle/>
        <a:p>
          <a:endParaRPr lang="en-US"/>
        </a:p>
      </dgm:t>
    </dgm:pt>
    <dgm:pt modelId="{5A754E67-8956-4707-A677-F31304FDAB7D}">
      <dgm:prSet/>
      <dgm:spPr/>
      <dgm:t>
        <a:bodyPr/>
        <a:lstStyle/>
        <a:p>
          <a:pPr>
            <a:defRPr cap="all"/>
          </a:pPr>
          <a:r>
            <a:rPr lang="ru-RU" dirty="0"/>
            <a:t>Писать научные статьи</a:t>
          </a:r>
          <a:endParaRPr lang="en-US" dirty="0"/>
        </a:p>
      </dgm:t>
    </dgm:pt>
    <dgm:pt modelId="{C796D498-77D3-4542-9F33-7A9CB05A9799}" type="parTrans" cxnId="{24E3DF2F-7473-4027-83BD-0822D09A6627}">
      <dgm:prSet/>
      <dgm:spPr/>
      <dgm:t>
        <a:bodyPr/>
        <a:lstStyle/>
        <a:p>
          <a:endParaRPr lang="en-US"/>
        </a:p>
      </dgm:t>
    </dgm:pt>
    <dgm:pt modelId="{1767F5BC-2AD5-4D9E-B339-F313F6518220}" type="sibTrans" cxnId="{24E3DF2F-7473-4027-83BD-0822D09A6627}">
      <dgm:prSet/>
      <dgm:spPr/>
      <dgm:t>
        <a:bodyPr/>
        <a:lstStyle/>
        <a:p>
          <a:endParaRPr lang="en-US"/>
        </a:p>
      </dgm:t>
    </dgm:pt>
    <dgm:pt modelId="{754ADF00-818F-47AD-AED2-7A9B1D959C1D}">
      <dgm:prSet/>
      <dgm:spPr/>
      <dgm:t>
        <a:bodyPr/>
        <a:lstStyle/>
        <a:p>
          <a:pPr>
            <a:defRPr cap="all"/>
          </a:pPr>
          <a:r>
            <a:rPr lang="ru-RU" dirty="0"/>
            <a:t>Представлять результаты своей работы на научно-практических конференциях</a:t>
          </a:r>
          <a:endParaRPr lang="en-US" dirty="0"/>
        </a:p>
      </dgm:t>
    </dgm:pt>
    <dgm:pt modelId="{C603C3F1-2F00-487D-839E-82CF20836244}" type="parTrans" cxnId="{3226BB35-410C-4A7B-B45D-A62758365727}">
      <dgm:prSet/>
      <dgm:spPr/>
      <dgm:t>
        <a:bodyPr/>
        <a:lstStyle/>
        <a:p>
          <a:endParaRPr lang="en-US"/>
        </a:p>
      </dgm:t>
    </dgm:pt>
    <dgm:pt modelId="{A609D879-171B-4DE4-8D47-34B5BDD43812}" type="sibTrans" cxnId="{3226BB35-410C-4A7B-B45D-A62758365727}">
      <dgm:prSet/>
      <dgm:spPr/>
      <dgm:t>
        <a:bodyPr/>
        <a:lstStyle/>
        <a:p>
          <a:endParaRPr lang="en-US"/>
        </a:p>
      </dgm:t>
    </dgm:pt>
    <dgm:pt modelId="{02630477-DC91-4CC3-8138-3F49E3300C1C}" type="pres">
      <dgm:prSet presAssocID="{99504516-5F87-40FC-8F1B-8A144BF54B28}" presName="vert0" presStyleCnt="0">
        <dgm:presLayoutVars>
          <dgm:dir/>
          <dgm:animOne val="branch"/>
          <dgm:animLvl val="lvl"/>
        </dgm:presLayoutVars>
      </dgm:prSet>
      <dgm:spPr/>
    </dgm:pt>
    <dgm:pt modelId="{378AAFF2-3D7C-4AE8-BCC2-3A94817FCEE6}" type="pres">
      <dgm:prSet presAssocID="{E614B929-482E-47D9-A292-2F9B61F1F9FF}" presName="thickLine" presStyleLbl="alignNode1" presStyleIdx="0" presStyleCnt="5"/>
      <dgm:spPr/>
    </dgm:pt>
    <dgm:pt modelId="{BBB14BEF-1379-458E-B1CE-B6527EB492FA}" type="pres">
      <dgm:prSet presAssocID="{E614B929-482E-47D9-A292-2F9B61F1F9FF}" presName="horz1" presStyleCnt="0"/>
      <dgm:spPr/>
    </dgm:pt>
    <dgm:pt modelId="{CBFEB1F4-AF5B-4846-A074-00A5955A7F87}" type="pres">
      <dgm:prSet presAssocID="{E614B929-482E-47D9-A292-2F9B61F1F9FF}" presName="tx1" presStyleLbl="revTx" presStyleIdx="0" presStyleCnt="5"/>
      <dgm:spPr/>
    </dgm:pt>
    <dgm:pt modelId="{EAA39AB0-3F7F-4EF4-ACD6-4ABF976A1CCF}" type="pres">
      <dgm:prSet presAssocID="{E614B929-482E-47D9-A292-2F9B61F1F9FF}" presName="vert1" presStyleCnt="0"/>
      <dgm:spPr/>
    </dgm:pt>
    <dgm:pt modelId="{E5EE68F8-32C5-40CA-9267-EB8044ED67ED}" type="pres">
      <dgm:prSet presAssocID="{497B02F3-B882-4E96-803E-B634FC7122F3}" presName="thickLine" presStyleLbl="alignNode1" presStyleIdx="1" presStyleCnt="5"/>
      <dgm:spPr/>
    </dgm:pt>
    <dgm:pt modelId="{F0F61D73-66D7-4734-881D-AE5BF65EEDF4}" type="pres">
      <dgm:prSet presAssocID="{497B02F3-B882-4E96-803E-B634FC7122F3}" presName="horz1" presStyleCnt="0"/>
      <dgm:spPr/>
    </dgm:pt>
    <dgm:pt modelId="{3D559ACC-9DD5-4AFE-A29D-CAD1F9B2AA69}" type="pres">
      <dgm:prSet presAssocID="{497B02F3-B882-4E96-803E-B634FC7122F3}" presName="tx1" presStyleLbl="revTx" presStyleIdx="1" presStyleCnt="5"/>
      <dgm:spPr/>
    </dgm:pt>
    <dgm:pt modelId="{E79E9A28-F01D-4DB6-A722-64C824C6C5E2}" type="pres">
      <dgm:prSet presAssocID="{497B02F3-B882-4E96-803E-B634FC7122F3}" presName="vert1" presStyleCnt="0"/>
      <dgm:spPr/>
    </dgm:pt>
    <dgm:pt modelId="{E8BC16C2-8894-4D70-BD99-6AF61221644E}" type="pres">
      <dgm:prSet presAssocID="{224AF4B4-29BB-4212-8B31-B66A0FAB5661}" presName="thickLine" presStyleLbl="alignNode1" presStyleIdx="2" presStyleCnt="5"/>
      <dgm:spPr/>
    </dgm:pt>
    <dgm:pt modelId="{C7E3E02B-EC17-42FA-94ED-540AA6CC7269}" type="pres">
      <dgm:prSet presAssocID="{224AF4B4-29BB-4212-8B31-B66A0FAB5661}" presName="horz1" presStyleCnt="0"/>
      <dgm:spPr/>
    </dgm:pt>
    <dgm:pt modelId="{83D71EE0-9468-48F4-903B-51F641B0133F}" type="pres">
      <dgm:prSet presAssocID="{224AF4B4-29BB-4212-8B31-B66A0FAB5661}" presName="tx1" presStyleLbl="revTx" presStyleIdx="2" presStyleCnt="5"/>
      <dgm:spPr/>
    </dgm:pt>
    <dgm:pt modelId="{C867FE1C-45D0-46F3-837D-0795E968019E}" type="pres">
      <dgm:prSet presAssocID="{224AF4B4-29BB-4212-8B31-B66A0FAB5661}" presName="vert1" presStyleCnt="0"/>
      <dgm:spPr/>
    </dgm:pt>
    <dgm:pt modelId="{ACEB2F8F-0FF7-4D31-87DC-0742A4D5CF04}" type="pres">
      <dgm:prSet presAssocID="{5A754E67-8956-4707-A677-F31304FDAB7D}" presName="thickLine" presStyleLbl="alignNode1" presStyleIdx="3" presStyleCnt="5"/>
      <dgm:spPr/>
    </dgm:pt>
    <dgm:pt modelId="{8D85F390-1FA6-4159-8A91-A7C8F8D31CCB}" type="pres">
      <dgm:prSet presAssocID="{5A754E67-8956-4707-A677-F31304FDAB7D}" presName="horz1" presStyleCnt="0"/>
      <dgm:spPr/>
    </dgm:pt>
    <dgm:pt modelId="{FB39D32D-AE8E-4252-9AA4-48048B82D599}" type="pres">
      <dgm:prSet presAssocID="{5A754E67-8956-4707-A677-F31304FDAB7D}" presName="tx1" presStyleLbl="revTx" presStyleIdx="3" presStyleCnt="5"/>
      <dgm:spPr/>
    </dgm:pt>
    <dgm:pt modelId="{F725249C-6FC3-49B0-968E-272ED5C4CC6A}" type="pres">
      <dgm:prSet presAssocID="{5A754E67-8956-4707-A677-F31304FDAB7D}" presName="vert1" presStyleCnt="0"/>
      <dgm:spPr/>
    </dgm:pt>
    <dgm:pt modelId="{A7319449-5F71-449A-B29F-4E22FB9D52FB}" type="pres">
      <dgm:prSet presAssocID="{754ADF00-818F-47AD-AED2-7A9B1D959C1D}" presName="thickLine" presStyleLbl="alignNode1" presStyleIdx="4" presStyleCnt="5"/>
      <dgm:spPr/>
    </dgm:pt>
    <dgm:pt modelId="{42867C53-A4C8-4AF2-B211-BCBFD1044A8D}" type="pres">
      <dgm:prSet presAssocID="{754ADF00-818F-47AD-AED2-7A9B1D959C1D}" presName="horz1" presStyleCnt="0"/>
      <dgm:spPr/>
    </dgm:pt>
    <dgm:pt modelId="{44F37BE7-271C-4479-A20B-BB45C3427EAA}" type="pres">
      <dgm:prSet presAssocID="{754ADF00-818F-47AD-AED2-7A9B1D959C1D}" presName="tx1" presStyleLbl="revTx" presStyleIdx="4" presStyleCnt="5"/>
      <dgm:spPr/>
    </dgm:pt>
    <dgm:pt modelId="{09643693-12BF-4DF5-BABB-F6576751AD18}" type="pres">
      <dgm:prSet presAssocID="{754ADF00-818F-47AD-AED2-7A9B1D959C1D}" presName="vert1" presStyleCnt="0"/>
      <dgm:spPr/>
    </dgm:pt>
  </dgm:ptLst>
  <dgm:cxnLst>
    <dgm:cxn modelId="{DA15D206-9199-4CE8-A070-B505D74FCB66}" type="presOf" srcId="{5A754E67-8956-4707-A677-F31304FDAB7D}" destId="{FB39D32D-AE8E-4252-9AA4-48048B82D599}" srcOrd="0" destOrd="0" presId="urn:microsoft.com/office/officeart/2008/layout/LinedList"/>
    <dgm:cxn modelId="{B4D8370D-1A46-422B-A7A2-ABFADB8E49CA}" type="presOf" srcId="{224AF4B4-29BB-4212-8B31-B66A0FAB5661}" destId="{83D71EE0-9468-48F4-903B-51F641B0133F}" srcOrd="0" destOrd="0" presId="urn:microsoft.com/office/officeart/2008/layout/LinedList"/>
    <dgm:cxn modelId="{83116F28-9555-4658-963B-7F7EFF13C11C}" srcId="{99504516-5F87-40FC-8F1B-8A144BF54B28}" destId="{497B02F3-B882-4E96-803E-B634FC7122F3}" srcOrd="1" destOrd="0" parTransId="{A89FE5D6-5D19-4C00-A256-D0C0798EAAA5}" sibTransId="{377AB150-DB0F-4A0D-B4F1-FA5746A42F25}"/>
    <dgm:cxn modelId="{24E3DF2F-7473-4027-83BD-0822D09A6627}" srcId="{99504516-5F87-40FC-8F1B-8A144BF54B28}" destId="{5A754E67-8956-4707-A677-F31304FDAB7D}" srcOrd="3" destOrd="0" parTransId="{C796D498-77D3-4542-9F33-7A9CB05A9799}" sibTransId="{1767F5BC-2AD5-4D9E-B339-F313F6518220}"/>
    <dgm:cxn modelId="{3226BB35-410C-4A7B-B45D-A62758365727}" srcId="{99504516-5F87-40FC-8F1B-8A144BF54B28}" destId="{754ADF00-818F-47AD-AED2-7A9B1D959C1D}" srcOrd="4" destOrd="0" parTransId="{C603C3F1-2F00-487D-839E-82CF20836244}" sibTransId="{A609D879-171B-4DE4-8D47-34B5BDD43812}"/>
    <dgm:cxn modelId="{26691943-1C21-41FE-ADEF-19C529BA7ADE}" type="presOf" srcId="{99504516-5F87-40FC-8F1B-8A144BF54B28}" destId="{02630477-DC91-4CC3-8138-3F49E3300C1C}" srcOrd="0" destOrd="0" presId="urn:microsoft.com/office/officeart/2008/layout/LinedList"/>
    <dgm:cxn modelId="{8CDADC6F-20B1-4E63-9B57-316D5E01E9B9}" type="presOf" srcId="{E614B929-482E-47D9-A292-2F9B61F1F9FF}" destId="{CBFEB1F4-AF5B-4846-A074-00A5955A7F87}" srcOrd="0" destOrd="0" presId="urn:microsoft.com/office/officeart/2008/layout/LinedList"/>
    <dgm:cxn modelId="{66B75C71-6D98-4A4F-8021-178CE31D45D3}" srcId="{99504516-5F87-40FC-8F1B-8A144BF54B28}" destId="{E614B929-482E-47D9-A292-2F9B61F1F9FF}" srcOrd="0" destOrd="0" parTransId="{D5F07758-3003-4FD0-A7AF-F2DFA5B0731B}" sibTransId="{7C8AD862-0971-4C2F-BDE2-3F53E7A3BC4F}"/>
    <dgm:cxn modelId="{94CF1087-E887-4824-8FCD-E1B323D8B04A}" srcId="{99504516-5F87-40FC-8F1B-8A144BF54B28}" destId="{224AF4B4-29BB-4212-8B31-B66A0FAB5661}" srcOrd="2" destOrd="0" parTransId="{8BF51821-C799-472F-A522-C8AED177BB1E}" sibTransId="{C5D07928-597B-44A3-9EF9-BAB1187D9267}"/>
    <dgm:cxn modelId="{3E2C4C9F-57FE-458C-B48A-0CBE0AC10F51}" type="presOf" srcId="{497B02F3-B882-4E96-803E-B634FC7122F3}" destId="{3D559ACC-9DD5-4AFE-A29D-CAD1F9B2AA69}" srcOrd="0" destOrd="0" presId="urn:microsoft.com/office/officeart/2008/layout/LinedList"/>
    <dgm:cxn modelId="{38BBF9F6-049A-4BE0-B4DD-362C318E0841}" type="presOf" srcId="{754ADF00-818F-47AD-AED2-7A9B1D959C1D}" destId="{44F37BE7-271C-4479-A20B-BB45C3427EAA}" srcOrd="0" destOrd="0" presId="urn:microsoft.com/office/officeart/2008/layout/LinedList"/>
    <dgm:cxn modelId="{217B0820-328B-4508-81FC-9157A08B31BB}" type="presParOf" srcId="{02630477-DC91-4CC3-8138-3F49E3300C1C}" destId="{378AAFF2-3D7C-4AE8-BCC2-3A94817FCEE6}" srcOrd="0" destOrd="0" presId="urn:microsoft.com/office/officeart/2008/layout/LinedList"/>
    <dgm:cxn modelId="{641ED116-9DBC-4639-9536-2ECDF3AAED39}" type="presParOf" srcId="{02630477-DC91-4CC3-8138-3F49E3300C1C}" destId="{BBB14BEF-1379-458E-B1CE-B6527EB492FA}" srcOrd="1" destOrd="0" presId="urn:microsoft.com/office/officeart/2008/layout/LinedList"/>
    <dgm:cxn modelId="{256CB4EF-976F-475A-968D-F7A7CA734E81}" type="presParOf" srcId="{BBB14BEF-1379-458E-B1CE-B6527EB492FA}" destId="{CBFEB1F4-AF5B-4846-A074-00A5955A7F87}" srcOrd="0" destOrd="0" presId="urn:microsoft.com/office/officeart/2008/layout/LinedList"/>
    <dgm:cxn modelId="{659DD0AD-ABA5-4678-8191-797826B2D3BE}" type="presParOf" srcId="{BBB14BEF-1379-458E-B1CE-B6527EB492FA}" destId="{EAA39AB0-3F7F-4EF4-ACD6-4ABF976A1CCF}" srcOrd="1" destOrd="0" presId="urn:microsoft.com/office/officeart/2008/layout/LinedList"/>
    <dgm:cxn modelId="{E49AE230-B106-4A43-AE7E-7EAB945E5929}" type="presParOf" srcId="{02630477-DC91-4CC3-8138-3F49E3300C1C}" destId="{E5EE68F8-32C5-40CA-9267-EB8044ED67ED}" srcOrd="2" destOrd="0" presId="urn:microsoft.com/office/officeart/2008/layout/LinedList"/>
    <dgm:cxn modelId="{41FD5E9D-C41E-411F-97D3-87310A5758DE}" type="presParOf" srcId="{02630477-DC91-4CC3-8138-3F49E3300C1C}" destId="{F0F61D73-66D7-4734-881D-AE5BF65EEDF4}" srcOrd="3" destOrd="0" presId="urn:microsoft.com/office/officeart/2008/layout/LinedList"/>
    <dgm:cxn modelId="{15CC2324-E651-4305-89DF-D2B98B80FC83}" type="presParOf" srcId="{F0F61D73-66D7-4734-881D-AE5BF65EEDF4}" destId="{3D559ACC-9DD5-4AFE-A29D-CAD1F9B2AA69}" srcOrd="0" destOrd="0" presId="urn:microsoft.com/office/officeart/2008/layout/LinedList"/>
    <dgm:cxn modelId="{1802A15F-185E-4563-B7FF-7D3E71AE6768}" type="presParOf" srcId="{F0F61D73-66D7-4734-881D-AE5BF65EEDF4}" destId="{E79E9A28-F01D-4DB6-A722-64C824C6C5E2}" srcOrd="1" destOrd="0" presId="urn:microsoft.com/office/officeart/2008/layout/LinedList"/>
    <dgm:cxn modelId="{58542357-DBF9-4866-8BC7-23D1965985B3}" type="presParOf" srcId="{02630477-DC91-4CC3-8138-3F49E3300C1C}" destId="{E8BC16C2-8894-4D70-BD99-6AF61221644E}" srcOrd="4" destOrd="0" presId="urn:microsoft.com/office/officeart/2008/layout/LinedList"/>
    <dgm:cxn modelId="{100F8534-F9A9-4ED2-B1CD-799A6CED91D4}" type="presParOf" srcId="{02630477-DC91-4CC3-8138-3F49E3300C1C}" destId="{C7E3E02B-EC17-42FA-94ED-540AA6CC7269}" srcOrd="5" destOrd="0" presId="urn:microsoft.com/office/officeart/2008/layout/LinedList"/>
    <dgm:cxn modelId="{CA5D3EA3-182E-4950-8CCE-A6D888469BC5}" type="presParOf" srcId="{C7E3E02B-EC17-42FA-94ED-540AA6CC7269}" destId="{83D71EE0-9468-48F4-903B-51F641B0133F}" srcOrd="0" destOrd="0" presId="urn:microsoft.com/office/officeart/2008/layout/LinedList"/>
    <dgm:cxn modelId="{2AD1A7FC-4ACF-49FD-8E0F-C501A91B0E42}" type="presParOf" srcId="{C7E3E02B-EC17-42FA-94ED-540AA6CC7269}" destId="{C867FE1C-45D0-46F3-837D-0795E968019E}" srcOrd="1" destOrd="0" presId="urn:microsoft.com/office/officeart/2008/layout/LinedList"/>
    <dgm:cxn modelId="{5591D013-1655-4C9E-8AB3-C045DAF6E208}" type="presParOf" srcId="{02630477-DC91-4CC3-8138-3F49E3300C1C}" destId="{ACEB2F8F-0FF7-4D31-87DC-0742A4D5CF04}" srcOrd="6" destOrd="0" presId="urn:microsoft.com/office/officeart/2008/layout/LinedList"/>
    <dgm:cxn modelId="{795597A0-28C1-4AE9-95A3-06F2C083CBCE}" type="presParOf" srcId="{02630477-DC91-4CC3-8138-3F49E3300C1C}" destId="{8D85F390-1FA6-4159-8A91-A7C8F8D31CCB}" srcOrd="7" destOrd="0" presId="urn:microsoft.com/office/officeart/2008/layout/LinedList"/>
    <dgm:cxn modelId="{5468F184-33DB-47E6-A08E-CA6B423D9434}" type="presParOf" srcId="{8D85F390-1FA6-4159-8A91-A7C8F8D31CCB}" destId="{FB39D32D-AE8E-4252-9AA4-48048B82D599}" srcOrd="0" destOrd="0" presId="urn:microsoft.com/office/officeart/2008/layout/LinedList"/>
    <dgm:cxn modelId="{EA885F24-DE27-4B63-9F5A-E7CAF3EE597D}" type="presParOf" srcId="{8D85F390-1FA6-4159-8A91-A7C8F8D31CCB}" destId="{F725249C-6FC3-49B0-968E-272ED5C4CC6A}" srcOrd="1" destOrd="0" presId="urn:microsoft.com/office/officeart/2008/layout/LinedList"/>
    <dgm:cxn modelId="{8DA37230-5096-42FB-9749-218CD68756BF}" type="presParOf" srcId="{02630477-DC91-4CC3-8138-3F49E3300C1C}" destId="{A7319449-5F71-449A-B29F-4E22FB9D52FB}" srcOrd="8" destOrd="0" presId="urn:microsoft.com/office/officeart/2008/layout/LinedList"/>
    <dgm:cxn modelId="{68D422D9-B83D-423F-A12B-61255D05C420}" type="presParOf" srcId="{02630477-DC91-4CC3-8138-3F49E3300C1C}" destId="{42867C53-A4C8-4AF2-B211-BCBFD1044A8D}" srcOrd="9" destOrd="0" presId="urn:microsoft.com/office/officeart/2008/layout/LinedList"/>
    <dgm:cxn modelId="{6DDF4B2D-3102-4301-9572-26CF3D3D5684}" type="presParOf" srcId="{42867C53-A4C8-4AF2-B211-BCBFD1044A8D}" destId="{44F37BE7-271C-4479-A20B-BB45C3427EAA}" srcOrd="0" destOrd="0" presId="urn:microsoft.com/office/officeart/2008/layout/LinedList"/>
    <dgm:cxn modelId="{600EF21F-6216-4CB2-BCC0-7E77ADC4CC90}" type="presParOf" srcId="{42867C53-A4C8-4AF2-B211-BCBFD1044A8D}" destId="{09643693-12BF-4DF5-BABB-F6576751AD1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58202C-EFEA-4FC3-B8B8-668430394438}">
      <dsp:nvSpPr>
        <dsp:cNvPr id="0" name=""/>
        <dsp:cNvSpPr/>
      </dsp:nvSpPr>
      <dsp:spPr>
        <a:xfrm>
          <a:off x="0" y="496366"/>
          <a:ext cx="10222992" cy="10342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kern="1200" dirty="0"/>
            <a:t>В течение учебного года раз в две недели проводятся кафедральные собрания, посещение которых аспирантами обязательно</a:t>
          </a:r>
          <a:endParaRPr lang="en-US" sz="2600" kern="1200" dirty="0"/>
        </a:p>
      </dsp:txBody>
      <dsp:txXfrm>
        <a:off x="50489" y="546855"/>
        <a:ext cx="10122014" cy="933302"/>
      </dsp:txXfrm>
    </dsp:sp>
    <dsp:sp modelId="{5025E9E4-C3FB-497B-A47E-C7F8CA364353}">
      <dsp:nvSpPr>
        <dsp:cNvPr id="0" name=""/>
        <dsp:cNvSpPr/>
      </dsp:nvSpPr>
      <dsp:spPr>
        <a:xfrm>
          <a:off x="0" y="1605526"/>
          <a:ext cx="10222992" cy="1034280"/>
        </a:xfrm>
        <a:prstGeom prst="roundRect">
          <a:avLst/>
        </a:prstGeom>
        <a:solidFill>
          <a:schemeClr val="accent2">
            <a:hueOff val="495057"/>
            <a:satOff val="-3663"/>
            <a:lumOff val="-143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kern="1200"/>
            <a:t>Ежегодный отчет аспиранта кафедре о проделанной работе в конце каждого года обучения.</a:t>
          </a:r>
          <a:endParaRPr lang="en-US" sz="2600" kern="1200"/>
        </a:p>
      </dsp:txBody>
      <dsp:txXfrm>
        <a:off x="50489" y="1656015"/>
        <a:ext cx="10122014" cy="933302"/>
      </dsp:txXfrm>
    </dsp:sp>
    <dsp:sp modelId="{EA8DDBEC-CC99-47DE-851F-98B48CD4550B}">
      <dsp:nvSpPr>
        <dsp:cNvPr id="0" name=""/>
        <dsp:cNvSpPr/>
      </dsp:nvSpPr>
      <dsp:spPr>
        <a:xfrm>
          <a:off x="0" y="2714686"/>
          <a:ext cx="10222992" cy="1034280"/>
        </a:xfrm>
        <a:prstGeom prst="roundRect">
          <a:avLst/>
        </a:prstGeom>
        <a:solidFill>
          <a:schemeClr val="accent2">
            <a:hueOff val="990115"/>
            <a:satOff val="-7326"/>
            <a:lumOff val="-287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kern="1200"/>
            <a:t>Аспиранты проходят промежуточную аттестацию каждый семестр</a:t>
          </a:r>
          <a:endParaRPr lang="en-US" sz="2600" kern="1200"/>
        </a:p>
      </dsp:txBody>
      <dsp:txXfrm>
        <a:off x="50489" y="2765175"/>
        <a:ext cx="10122014" cy="933302"/>
      </dsp:txXfrm>
    </dsp:sp>
    <dsp:sp modelId="{D02C7B14-A20E-481A-AA99-01E0B11A67A0}">
      <dsp:nvSpPr>
        <dsp:cNvPr id="0" name=""/>
        <dsp:cNvSpPr/>
      </dsp:nvSpPr>
      <dsp:spPr>
        <a:xfrm>
          <a:off x="0" y="3823846"/>
          <a:ext cx="10222992" cy="1034280"/>
        </a:xfrm>
        <a:prstGeom prst="roundRect">
          <a:avLst/>
        </a:prstGeom>
        <a:solidFill>
          <a:schemeClr val="accent2">
            <a:hueOff val="1485172"/>
            <a:satOff val="-10989"/>
            <a:lumOff val="-431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kern="1200" dirty="0"/>
            <a:t>По окончанию обучения основная цель аспиранта –апробация результатов научной деятельности</a:t>
          </a:r>
          <a:endParaRPr lang="en-US" sz="2600" kern="1200" dirty="0"/>
        </a:p>
      </dsp:txBody>
      <dsp:txXfrm>
        <a:off x="50489" y="3874335"/>
        <a:ext cx="10122014" cy="9333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8AAFF2-3D7C-4AE8-BCC2-3A94817FCEE6}">
      <dsp:nvSpPr>
        <dsp:cNvPr id="0" name=""/>
        <dsp:cNvSpPr/>
      </dsp:nvSpPr>
      <dsp:spPr>
        <a:xfrm>
          <a:off x="0" y="664"/>
          <a:ext cx="683056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FEB1F4-AF5B-4846-A074-00A5955A7F87}">
      <dsp:nvSpPr>
        <dsp:cNvPr id="0" name=""/>
        <dsp:cNvSpPr/>
      </dsp:nvSpPr>
      <dsp:spPr>
        <a:xfrm>
          <a:off x="0" y="664"/>
          <a:ext cx="6830568" cy="10878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ru-RU" sz="2700" kern="1200" dirty="0"/>
            <a:t>Самостоятельному преподаванию студентам</a:t>
          </a:r>
          <a:endParaRPr lang="en-US" sz="2700" kern="1200" dirty="0"/>
        </a:p>
      </dsp:txBody>
      <dsp:txXfrm>
        <a:off x="0" y="664"/>
        <a:ext cx="6830568" cy="1087870"/>
      </dsp:txXfrm>
    </dsp:sp>
    <dsp:sp modelId="{E5EE68F8-32C5-40CA-9267-EB8044ED67ED}">
      <dsp:nvSpPr>
        <dsp:cNvPr id="0" name=""/>
        <dsp:cNvSpPr/>
      </dsp:nvSpPr>
      <dsp:spPr>
        <a:xfrm>
          <a:off x="0" y="1088534"/>
          <a:ext cx="683056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559ACC-9DD5-4AFE-A29D-CAD1F9B2AA69}">
      <dsp:nvSpPr>
        <dsp:cNvPr id="0" name=""/>
        <dsp:cNvSpPr/>
      </dsp:nvSpPr>
      <dsp:spPr>
        <a:xfrm>
          <a:off x="0" y="1088534"/>
          <a:ext cx="6830568" cy="10878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ru-RU" sz="2700" kern="1200" dirty="0"/>
            <a:t>Организовывать работу учебно-педагогического процесса</a:t>
          </a:r>
          <a:endParaRPr lang="en-US" sz="2700" kern="1200" dirty="0"/>
        </a:p>
      </dsp:txBody>
      <dsp:txXfrm>
        <a:off x="0" y="1088534"/>
        <a:ext cx="6830568" cy="1087870"/>
      </dsp:txXfrm>
    </dsp:sp>
    <dsp:sp modelId="{E8BC16C2-8894-4D70-BD99-6AF61221644E}">
      <dsp:nvSpPr>
        <dsp:cNvPr id="0" name=""/>
        <dsp:cNvSpPr/>
      </dsp:nvSpPr>
      <dsp:spPr>
        <a:xfrm>
          <a:off x="0" y="2176404"/>
          <a:ext cx="683056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D71EE0-9468-48F4-903B-51F641B0133F}">
      <dsp:nvSpPr>
        <dsp:cNvPr id="0" name=""/>
        <dsp:cNvSpPr/>
      </dsp:nvSpPr>
      <dsp:spPr>
        <a:xfrm>
          <a:off x="0" y="2176404"/>
          <a:ext cx="6830568" cy="10878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ru-RU" sz="2700" kern="1200" dirty="0"/>
            <a:t>Разрабатывать методические материалы и рекомендации</a:t>
          </a:r>
          <a:endParaRPr lang="en-US" sz="2700" kern="1200" dirty="0"/>
        </a:p>
      </dsp:txBody>
      <dsp:txXfrm>
        <a:off x="0" y="2176404"/>
        <a:ext cx="6830568" cy="1087870"/>
      </dsp:txXfrm>
    </dsp:sp>
    <dsp:sp modelId="{ACEB2F8F-0FF7-4D31-87DC-0742A4D5CF04}">
      <dsp:nvSpPr>
        <dsp:cNvPr id="0" name=""/>
        <dsp:cNvSpPr/>
      </dsp:nvSpPr>
      <dsp:spPr>
        <a:xfrm>
          <a:off x="0" y="3264275"/>
          <a:ext cx="683056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39D32D-AE8E-4252-9AA4-48048B82D599}">
      <dsp:nvSpPr>
        <dsp:cNvPr id="0" name=""/>
        <dsp:cNvSpPr/>
      </dsp:nvSpPr>
      <dsp:spPr>
        <a:xfrm>
          <a:off x="0" y="3264275"/>
          <a:ext cx="6830568" cy="10878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ru-RU" sz="2700" kern="1200" dirty="0"/>
            <a:t>Писать научные статьи</a:t>
          </a:r>
          <a:endParaRPr lang="en-US" sz="2700" kern="1200" dirty="0"/>
        </a:p>
      </dsp:txBody>
      <dsp:txXfrm>
        <a:off x="0" y="3264275"/>
        <a:ext cx="6830568" cy="1087870"/>
      </dsp:txXfrm>
    </dsp:sp>
    <dsp:sp modelId="{A7319449-5F71-449A-B29F-4E22FB9D52FB}">
      <dsp:nvSpPr>
        <dsp:cNvPr id="0" name=""/>
        <dsp:cNvSpPr/>
      </dsp:nvSpPr>
      <dsp:spPr>
        <a:xfrm>
          <a:off x="0" y="4352145"/>
          <a:ext cx="683056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F37BE7-271C-4479-A20B-BB45C3427EAA}">
      <dsp:nvSpPr>
        <dsp:cNvPr id="0" name=""/>
        <dsp:cNvSpPr/>
      </dsp:nvSpPr>
      <dsp:spPr>
        <a:xfrm>
          <a:off x="0" y="4352145"/>
          <a:ext cx="6830568" cy="10878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ru-RU" sz="2700" kern="1200" dirty="0"/>
            <a:t>Представлять результаты своей работы на научно-практических конференциях</a:t>
          </a:r>
          <a:endParaRPr lang="en-US" sz="2700" kern="1200" dirty="0"/>
        </a:p>
      </dsp:txBody>
      <dsp:txXfrm>
        <a:off x="0" y="4352145"/>
        <a:ext cx="6830568" cy="10878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1131AD-1294-44F7-8160-52226136F3EA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535AF0-DD59-4A40-A1C7-1DD37659AC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0204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535AF0-DD59-4A40-A1C7-1DD37659AC85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2419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4/19/22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4235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4/19/22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197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4/19/22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134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4/19/22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825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4/19/22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737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4/19/22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96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4/19/22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004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4/19/22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971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4/19/22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760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4/19/22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116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4/19/22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32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4/19/22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256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1" r:id="rId6"/>
    <p:sldLayoutId id="2147483747" r:id="rId7"/>
    <p:sldLayoutId id="2147483748" r:id="rId8"/>
    <p:sldLayoutId id="2147483749" r:id="rId9"/>
    <p:sldLayoutId id="2147483750" r:id="rId10"/>
    <p:sldLayoutId id="214748375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orazmuradov_aa@pfur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8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10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D33BB4-0AAE-4728-9203-2D6AB747BD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1122362"/>
            <a:ext cx="5069379" cy="1849437"/>
          </a:xfrm>
        </p:spPr>
        <p:txBody>
          <a:bodyPr anchor="b">
            <a:norm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Медицинский институт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2DAD341-E38A-4DF7-BA27-64E2262DD5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1134" y="2743203"/>
            <a:ext cx="7616218" cy="3220717"/>
          </a:xfrm>
        </p:spPr>
        <p:txBody>
          <a:bodyPr>
            <a:normAutofit/>
          </a:bodyPr>
          <a:lstStyle/>
          <a:p>
            <a:r>
              <a:rPr lang="ru-RU" dirty="0"/>
              <a:t>Группа научных специальностей: </a:t>
            </a:r>
          </a:p>
          <a:p>
            <a:r>
              <a:rPr lang="ru-RU" b="1" dirty="0"/>
              <a:t>Клиническая медицина 3.1</a:t>
            </a:r>
          </a:p>
          <a:p>
            <a:endParaRPr lang="ru-RU" dirty="0"/>
          </a:p>
          <a:p>
            <a:r>
              <a:rPr lang="ru-RU" dirty="0"/>
              <a:t>Научная специальность: </a:t>
            </a:r>
          </a:p>
          <a:p>
            <a:r>
              <a:rPr lang="ru-RU" b="1" dirty="0"/>
              <a:t>Стоматология   3.1.7        			</a:t>
            </a:r>
            <a:endParaRPr lang="ru-RU" dirty="0"/>
          </a:p>
        </p:txBody>
      </p:sp>
      <p:sp>
        <p:nvSpPr>
          <p:cNvPr id="22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solidFill>
              <a:schemeClr val="tx2">
                <a:lumMod val="25000"/>
                <a:lumOff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6" name="Рисунок 4">
            <a:extLst>
              <a:ext uri="{FF2B5EF4-FFF2-40B4-BE49-F238E27FC236}">
                <a16:creationId xmlns:a16="http://schemas.microsoft.com/office/drawing/2014/main" id="{725C9459-2315-4CD9-91D0-25CE2EDBBA8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47074" y="294807"/>
            <a:ext cx="6510670" cy="1198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7" descr="glob.png">
            <a:extLst>
              <a:ext uri="{FF2B5EF4-FFF2-40B4-BE49-F238E27FC236}">
                <a16:creationId xmlns:a16="http://schemas.microsoft.com/office/drawing/2014/main" id="{A34DD1F8-460E-57F0-A548-A5C958E2BC8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28" t="12396" r="26128" b="12396"/>
          <a:stretch/>
        </p:blipFill>
        <p:spPr>
          <a:xfrm>
            <a:off x="6263057" y="1122362"/>
            <a:ext cx="5696549" cy="5047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7534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63500" sx="102000" sy="102000" algn="ctr" rotWithShape="0">
              <a:schemeClr val="bg1">
                <a:lumMod val="85000"/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6" name="Freeform: Shape 15">
            <a:extLst>
              <a:ext uri="{FF2B5EF4-FFF2-40B4-BE49-F238E27FC236}">
                <a16:creationId xmlns:a16="http://schemas.microsoft.com/office/drawing/2014/main" id="{9C45F024-2468-4D8A-9E11-BB2B1E0A3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B606C7-28E7-446D-AD58-B8463FDC6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3" y="1999614"/>
            <a:ext cx="9144000" cy="3525171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7200" dirty="0" err="1"/>
              <a:t>Контактные</a:t>
            </a:r>
            <a:r>
              <a:rPr lang="en-US" sz="7200" dirty="0"/>
              <a:t> </a:t>
            </a:r>
            <a:r>
              <a:rPr lang="en-US" sz="7200" dirty="0" err="1"/>
              <a:t>лица</a:t>
            </a:r>
            <a:r>
              <a:rPr lang="en-US" sz="7200" dirty="0"/>
              <a:t>:</a:t>
            </a:r>
            <a:br>
              <a:rPr lang="ru-RU" sz="7200" dirty="0"/>
            </a:br>
            <a:r>
              <a:rPr lang="ru-RU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Макеева Мария Константиновна - к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.м.н., доцент кафедры терапевтической стоматологии, ответственный за работу с аспирантами.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200" dirty="0"/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E-mail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makeeva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_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mk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</a:t>
            </a:r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pfur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ru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6685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6B5E2835-4E47-45B3-9CFE-732FF7B054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Рисунок 13" descr="Изображение выглядит как рисунок&#10;&#10;Автоматически созданное описание">
            <a:extLst>
              <a:ext uri="{FF2B5EF4-FFF2-40B4-BE49-F238E27FC236}">
                <a16:creationId xmlns:a16="http://schemas.microsoft.com/office/drawing/2014/main" id="{22CF5D26-4BF2-47CE-B69E-F6150012AA7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65" r="26903" b="-1"/>
          <a:stretch/>
        </p:blipFill>
        <p:spPr>
          <a:xfrm>
            <a:off x="2617633" y="23525"/>
            <a:ext cx="8949307" cy="6857990"/>
          </a:xfrm>
          <a:custGeom>
            <a:avLst/>
            <a:gdLst/>
            <a:ahLst/>
            <a:cxnLst/>
            <a:rect l="l" t="t" r="r" b="b"/>
            <a:pathLst>
              <a:path w="8949307" h="6858000">
                <a:moveTo>
                  <a:pt x="0" y="0"/>
                </a:moveTo>
                <a:lnTo>
                  <a:pt x="8949307" y="0"/>
                </a:lnTo>
                <a:lnTo>
                  <a:pt x="8949307" y="6858000"/>
                </a:lnTo>
                <a:lnTo>
                  <a:pt x="0" y="6858000"/>
                </a:lnTo>
                <a:lnTo>
                  <a:pt x="62983" y="6788730"/>
                </a:lnTo>
                <a:cubicBezTo>
                  <a:pt x="773509" y="5928900"/>
                  <a:pt x="1212979" y="4741056"/>
                  <a:pt x="1212979" y="3429000"/>
                </a:cubicBezTo>
                <a:cubicBezTo>
                  <a:pt x="1212979" y="2116944"/>
                  <a:pt x="773509" y="929100"/>
                  <a:pt x="62983" y="69271"/>
                </a:cubicBezTo>
                <a:close/>
              </a:path>
            </a:pathLst>
          </a:custGeom>
        </p:spPr>
      </p:pic>
      <p:sp useBgFill="1">
        <p:nvSpPr>
          <p:cNvPr id="32" name="Freeform: Shape 31">
            <a:extLst>
              <a:ext uri="{FF2B5EF4-FFF2-40B4-BE49-F238E27FC236}">
                <a16:creationId xmlns:a16="http://schemas.microsoft.com/office/drawing/2014/main" id="{5B45AD5D-AA52-4F7B-9362-576A39AD9E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455673" cy="6858000"/>
          </a:xfrm>
          <a:custGeom>
            <a:avLst/>
            <a:gdLst>
              <a:gd name="connsiteX0" fmla="*/ 0 w 4455673"/>
              <a:gd name="connsiteY0" fmla="*/ 0 h 6858000"/>
              <a:gd name="connsiteX1" fmla="*/ 3242695 w 4455673"/>
              <a:gd name="connsiteY1" fmla="*/ 0 h 6858000"/>
              <a:gd name="connsiteX2" fmla="*/ 3305678 w 4455673"/>
              <a:gd name="connsiteY2" fmla="*/ 69271 h 6858000"/>
              <a:gd name="connsiteX3" fmla="*/ 4455673 w 4455673"/>
              <a:gd name="connsiteY3" fmla="*/ 3429000 h 6858000"/>
              <a:gd name="connsiteX4" fmla="*/ 3305678 w 4455673"/>
              <a:gd name="connsiteY4" fmla="*/ 6788730 h 6858000"/>
              <a:gd name="connsiteX5" fmla="*/ 3242695 w 4455673"/>
              <a:gd name="connsiteY5" fmla="*/ 6858000 h 6858000"/>
              <a:gd name="connsiteX6" fmla="*/ 0 w 4455673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55673" h="6858000">
                <a:moveTo>
                  <a:pt x="0" y="0"/>
                </a:moveTo>
                <a:lnTo>
                  <a:pt x="3242695" y="0"/>
                </a:lnTo>
                <a:lnTo>
                  <a:pt x="3305678" y="69271"/>
                </a:lnTo>
                <a:cubicBezTo>
                  <a:pt x="4016204" y="929100"/>
                  <a:pt x="4455673" y="2116944"/>
                  <a:pt x="4455673" y="3429000"/>
                </a:cubicBezTo>
                <a:cubicBezTo>
                  <a:pt x="4455673" y="4741056"/>
                  <a:pt x="4016204" y="5928900"/>
                  <a:pt x="3305678" y="6788730"/>
                </a:cubicBezTo>
                <a:lnTo>
                  <a:pt x="3242695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34" name="Freeform: Shape 33">
            <a:extLst>
              <a:ext uri="{FF2B5EF4-FFF2-40B4-BE49-F238E27FC236}">
                <a16:creationId xmlns:a16="http://schemas.microsoft.com/office/drawing/2014/main" id="{AEDD7960-4866-4399-BEF6-DD1431AB4E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446529" cy="6858000"/>
          </a:xfrm>
          <a:custGeom>
            <a:avLst/>
            <a:gdLst>
              <a:gd name="connsiteX0" fmla="*/ 0 w 4446529"/>
              <a:gd name="connsiteY0" fmla="*/ 0 h 6858000"/>
              <a:gd name="connsiteX1" fmla="*/ 3233551 w 4446529"/>
              <a:gd name="connsiteY1" fmla="*/ 0 h 6858000"/>
              <a:gd name="connsiteX2" fmla="*/ 3296534 w 4446529"/>
              <a:gd name="connsiteY2" fmla="*/ 69271 h 6858000"/>
              <a:gd name="connsiteX3" fmla="*/ 4446529 w 4446529"/>
              <a:gd name="connsiteY3" fmla="*/ 3429000 h 6858000"/>
              <a:gd name="connsiteX4" fmla="*/ 3296534 w 4446529"/>
              <a:gd name="connsiteY4" fmla="*/ 6788730 h 6858000"/>
              <a:gd name="connsiteX5" fmla="*/ 3233551 w 4446529"/>
              <a:gd name="connsiteY5" fmla="*/ 6858000 h 6858000"/>
              <a:gd name="connsiteX6" fmla="*/ 0 w 444652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46529" h="6858000">
                <a:moveTo>
                  <a:pt x="0" y="0"/>
                </a:moveTo>
                <a:lnTo>
                  <a:pt x="3233551" y="0"/>
                </a:lnTo>
                <a:lnTo>
                  <a:pt x="3296534" y="69271"/>
                </a:lnTo>
                <a:cubicBezTo>
                  <a:pt x="4007060" y="929100"/>
                  <a:pt x="4446529" y="2116944"/>
                  <a:pt x="4446529" y="3429000"/>
                </a:cubicBezTo>
                <a:cubicBezTo>
                  <a:pt x="4446529" y="4741056"/>
                  <a:pt x="4007060" y="5928900"/>
                  <a:pt x="3296534" y="6788730"/>
                </a:cubicBezTo>
                <a:lnTo>
                  <a:pt x="3233551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74C271-8410-4255-975E-9B6E8ADB4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9458" y="415092"/>
            <a:ext cx="4846472" cy="1392368"/>
          </a:xfrm>
        </p:spPr>
        <p:txBody>
          <a:bodyPr anchor="b">
            <a:noAutofit/>
          </a:bodyPr>
          <a:lstStyle/>
          <a:p>
            <a:r>
              <a:rPr lang="ru-RU" sz="3600" dirty="0"/>
              <a:t>Формы обучения в аспирантуре на кафедре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3756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8CA6CFB-6FD7-45DC-8249-02A55C9953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637" y="3695354"/>
            <a:ext cx="3438906" cy="3207258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ru-RU" sz="3200" dirty="0"/>
              <a:t>3 года</a:t>
            </a:r>
          </a:p>
          <a:p>
            <a:pPr marL="0" indent="0">
              <a:buNone/>
            </a:pPr>
            <a:r>
              <a:rPr lang="ru-RU" sz="3200" dirty="0"/>
              <a:t>-бюджет</a:t>
            </a:r>
          </a:p>
          <a:p>
            <a:pPr marL="0" indent="0">
              <a:buNone/>
            </a:pPr>
            <a:r>
              <a:rPr lang="ru-RU" sz="3200" dirty="0"/>
              <a:t>-контракт                                  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E63CFD44-FCB0-4AFA-BB38-4E8CAACAEEC4}"/>
              </a:ext>
            </a:extLst>
          </p:cNvPr>
          <p:cNvSpPr/>
          <p:nvPr/>
        </p:nvSpPr>
        <p:spPr>
          <a:xfrm>
            <a:off x="2842527" y="2872164"/>
            <a:ext cx="2099733" cy="5994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/>
              <a:t>Заочная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AD1915F1-19A4-4F31-A50A-47BE7B359694}"/>
              </a:ext>
            </a:extLst>
          </p:cNvPr>
          <p:cNvSpPr/>
          <p:nvPr/>
        </p:nvSpPr>
        <p:spPr>
          <a:xfrm>
            <a:off x="36480" y="2847038"/>
            <a:ext cx="1873950" cy="6763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/>
              <a:t>Очная</a:t>
            </a:r>
          </a:p>
        </p:txBody>
      </p:sp>
      <p:sp>
        <p:nvSpPr>
          <p:cNvPr id="7" name="Стрелка: вниз 6">
            <a:extLst>
              <a:ext uri="{FF2B5EF4-FFF2-40B4-BE49-F238E27FC236}">
                <a16:creationId xmlns:a16="http://schemas.microsoft.com/office/drawing/2014/main" id="{F45FEB71-1A61-44E1-93E9-42393C3919CD}"/>
              </a:ext>
            </a:extLst>
          </p:cNvPr>
          <p:cNvSpPr/>
          <p:nvPr/>
        </p:nvSpPr>
        <p:spPr>
          <a:xfrm rot="2484165">
            <a:off x="1129629" y="1664026"/>
            <a:ext cx="440267" cy="128693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: вниз 7">
            <a:extLst>
              <a:ext uri="{FF2B5EF4-FFF2-40B4-BE49-F238E27FC236}">
                <a16:creationId xmlns:a16="http://schemas.microsoft.com/office/drawing/2014/main" id="{16041D0A-AA6C-4A0C-928B-36CF0AC9A533}"/>
              </a:ext>
            </a:extLst>
          </p:cNvPr>
          <p:cNvSpPr/>
          <p:nvPr/>
        </p:nvSpPr>
        <p:spPr>
          <a:xfrm rot="18850917">
            <a:off x="3278343" y="1699822"/>
            <a:ext cx="440267" cy="128693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бъект 2">
            <a:extLst>
              <a:ext uri="{FF2B5EF4-FFF2-40B4-BE49-F238E27FC236}">
                <a16:creationId xmlns:a16="http://schemas.microsoft.com/office/drawing/2014/main" id="{F03E72DD-AEF3-4B8C-A0E3-6191D66259F2}"/>
              </a:ext>
            </a:extLst>
          </p:cNvPr>
          <p:cNvSpPr txBox="1">
            <a:spLocks/>
          </p:cNvSpPr>
          <p:nvPr/>
        </p:nvSpPr>
        <p:spPr>
          <a:xfrm>
            <a:off x="2987040" y="3454523"/>
            <a:ext cx="1680472" cy="12126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dirty="0"/>
              <a:t>    4 года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ru-RU" dirty="0"/>
              <a:t>         </a:t>
            </a:r>
          </a:p>
        </p:txBody>
      </p:sp>
    </p:spTree>
    <p:extLst>
      <p:ext uri="{BB962C8B-B14F-4D97-AF65-F5344CB8AC3E}">
        <p14:creationId xmlns:p14="http://schemas.microsoft.com/office/powerpoint/2010/main" val="3326365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FC9BE17-9A7B-462D-AE50-3D87773873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58C83A0-D310-4598-9C52-92E3EB6FB17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61" r="13818" b="5230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3EBE8569-6AEC-4B8C-8D53-2DE337CDBA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C407D1-0B37-4E91-985C-27F09F694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4" y="1161288"/>
            <a:ext cx="6659626" cy="1124712"/>
          </a:xfrm>
        </p:spPr>
        <p:txBody>
          <a:bodyPr anchor="b">
            <a:normAutofit fontScale="90000"/>
          </a:bodyPr>
          <a:lstStyle/>
          <a:p>
            <a:r>
              <a:rPr lang="ru-RU" sz="3200" b="1" dirty="0"/>
              <a:t>- Как будет проходить вступительный экзамен? </a:t>
            </a:r>
            <a:br>
              <a:rPr lang="ru-RU" sz="3200" b="1" dirty="0"/>
            </a:br>
            <a:r>
              <a:rPr lang="ru-RU" sz="3200" b="1" dirty="0"/>
              <a:t>- Экзамен письменный!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solidFill>
              <a:schemeClr val="tx2">
                <a:lumMod val="25000"/>
                <a:lumOff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4D3108B-BD49-4AB4-91F2-9DA86FAE6A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94" y="2718054"/>
            <a:ext cx="6659626" cy="3207258"/>
          </a:xfrm>
        </p:spPr>
        <p:txBody>
          <a:bodyPr anchor="t">
            <a:normAutofit fontScale="77500" lnSpcReduction="20000"/>
          </a:bodyPr>
          <a:lstStyle/>
          <a:p>
            <a:r>
              <a:rPr lang="ru-RU" sz="3600" dirty="0"/>
              <a:t>Билет, состоящий из 4 вопросов</a:t>
            </a:r>
          </a:p>
          <a:p>
            <a:r>
              <a:rPr lang="ru-RU" sz="3600" dirty="0"/>
              <a:t>Каждый вопрос оценивается в 25 баллов.</a:t>
            </a:r>
          </a:p>
          <a:p>
            <a:r>
              <a:rPr lang="ru-RU" sz="3600" dirty="0"/>
              <a:t>Ограничение по времени выполнения-120 минут</a:t>
            </a:r>
          </a:p>
          <a:p>
            <a:r>
              <a:rPr lang="ru-RU" sz="3600" dirty="0"/>
              <a:t>Максимальное количество баллов-100</a:t>
            </a:r>
          </a:p>
          <a:p>
            <a:pPr marL="0" indent="0">
              <a:buNone/>
            </a:pPr>
            <a:endParaRPr lang="ru-RU" sz="1700" dirty="0"/>
          </a:p>
          <a:p>
            <a:pPr marL="0" indent="0">
              <a:buNone/>
            </a:pPr>
            <a:endParaRPr lang="ru-RU" sz="1700" dirty="0"/>
          </a:p>
        </p:txBody>
      </p:sp>
    </p:spTree>
    <p:extLst>
      <p:ext uri="{BB962C8B-B14F-4D97-AF65-F5344CB8AC3E}">
        <p14:creationId xmlns:p14="http://schemas.microsoft.com/office/powerpoint/2010/main" val="2655559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D33BB4-0AAE-4728-9203-2D6AB747BD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1122362"/>
            <a:ext cx="6510670" cy="1849437"/>
          </a:xfrm>
        </p:spPr>
        <p:txBody>
          <a:bodyPr anchor="b">
            <a:norm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подготовиться к вступительным испытаниям ?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2DAD341-E38A-4DF7-BA27-64E2262DD5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0442" y="3079534"/>
            <a:ext cx="6425746" cy="3220717"/>
          </a:xfrm>
        </p:spPr>
        <p:txBody>
          <a:bodyPr>
            <a:normAutofit/>
          </a:bodyPr>
          <a:lstStyle/>
          <a:p>
            <a:r>
              <a:rPr lang="ru-RU" dirty="0"/>
              <a:t>Тщательно изучить программу вступительного испытания по научной специальности «Стоматология» -3.1.7</a:t>
            </a:r>
          </a:p>
        </p:txBody>
      </p:sp>
      <p:pic>
        <p:nvPicPr>
          <p:cNvPr id="16" name="Рисунок 4">
            <a:extLst>
              <a:ext uri="{FF2B5EF4-FFF2-40B4-BE49-F238E27FC236}">
                <a16:creationId xmlns:a16="http://schemas.microsoft.com/office/drawing/2014/main" id="{725C9459-2315-4CD9-91D0-25CE2EDBBA8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47074" y="294807"/>
            <a:ext cx="6510670" cy="1198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7" descr="glob.png">
            <a:extLst>
              <a:ext uri="{FF2B5EF4-FFF2-40B4-BE49-F238E27FC236}">
                <a16:creationId xmlns:a16="http://schemas.microsoft.com/office/drawing/2014/main" id="{A34DD1F8-460E-57F0-A548-A5C958E2BC8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28" t="12396" r="26128" b="12396"/>
          <a:stretch/>
        </p:blipFill>
        <p:spPr>
          <a:xfrm>
            <a:off x="6263057" y="1122362"/>
            <a:ext cx="5696549" cy="5047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4670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FC9BE17-9A7B-462D-AE50-3D87773873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1EC6E12-F862-453E-9561-D6F1580936D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4" r="23010" b="8876"/>
          <a:stretch/>
        </p:blipFill>
        <p:spPr>
          <a:xfrm>
            <a:off x="3523486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3EBE8569-6AEC-4B8C-8D53-2DE337CDBA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81AB7F-6FE8-4B3C-9377-59F77A667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4" y="637414"/>
            <a:ext cx="6710426" cy="1124712"/>
          </a:xfrm>
        </p:spPr>
        <p:txBody>
          <a:bodyPr anchor="b">
            <a:normAutofit/>
          </a:bodyPr>
          <a:lstStyle/>
          <a:p>
            <a:r>
              <a:rPr lang="ru-RU" sz="3200" b="1" dirty="0"/>
              <a:t>Выбор темы и научного руководителя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solidFill>
              <a:schemeClr val="tx2">
                <a:lumMod val="25000"/>
                <a:lumOff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6BA86AF-4B93-4585-8AAC-581609AEF7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94" y="1968246"/>
            <a:ext cx="6994906" cy="4676394"/>
          </a:xfrm>
        </p:spPr>
        <p:txBody>
          <a:bodyPr anchor="t">
            <a:noAutofit/>
          </a:bodyPr>
          <a:lstStyle/>
          <a:p>
            <a:pPr>
              <a:lnSpc>
                <a:spcPct val="100000"/>
              </a:lnSpc>
            </a:pPr>
            <a:r>
              <a:rPr lang="ru-RU" sz="3200" dirty="0"/>
              <a:t>Аспирант самостоятельно выбирает научного руководителя</a:t>
            </a:r>
          </a:p>
          <a:p>
            <a:pPr>
              <a:lnSpc>
                <a:spcPct val="100000"/>
              </a:lnSpc>
            </a:pPr>
            <a:r>
              <a:rPr lang="ru-RU" sz="3200" dirty="0"/>
              <a:t>Свободный выбор темы диссертационного исследования (учитываются интересы аспиранта)</a:t>
            </a:r>
          </a:p>
          <a:p>
            <a:pPr>
              <a:lnSpc>
                <a:spcPct val="100000"/>
              </a:lnSpc>
            </a:pPr>
            <a:r>
              <a:rPr lang="ru-RU" sz="3200" dirty="0"/>
              <a:t>Приветствуется инициатива аспиранта в выборе темы собственного диссертационного исследования.</a:t>
            </a:r>
          </a:p>
        </p:txBody>
      </p:sp>
    </p:spTree>
    <p:extLst>
      <p:ext uri="{BB962C8B-B14F-4D97-AF65-F5344CB8AC3E}">
        <p14:creationId xmlns:p14="http://schemas.microsoft.com/office/powerpoint/2010/main" val="835767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F1C4E306-BC28-4A7B-871B-1926F6FA6E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C3ECC9B4-989C-4F71-A6BC-DEBC1D9FD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452322" cy="6858000"/>
          </a:xfrm>
          <a:custGeom>
            <a:avLst/>
            <a:gdLst>
              <a:gd name="connsiteX0" fmla="*/ 0 w 8452322"/>
              <a:gd name="connsiteY0" fmla="*/ 0 h 6858000"/>
              <a:gd name="connsiteX1" fmla="*/ 7447992 w 8452322"/>
              <a:gd name="connsiteY1" fmla="*/ 0 h 6858000"/>
              <a:gd name="connsiteX2" fmla="*/ 7501089 w 8452322"/>
              <a:gd name="connsiteY2" fmla="*/ 79009 h 6858000"/>
              <a:gd name="connsiteX3" fmla="*/ 8452322 w 8452322"/>
              <a:gd name="connsiteY3" fmla="*/ 3429001 h 6858000"/>
              <a:gd name="connsiteX4" fmla="*/ 7501089 w 8452322"/>
              <a:gd name="connsiteY4" fmla="*/ 6778993 h 6858000"/>
              <a:gd name="connsiteX5" fmla="*/ 7447994 w 8452322"/>
              <a:gd name="connsiteY5" fmla="*/ 6858000 h 6858000"/>
              <a:gd name="connsiteX6" fmla="*/ 0 w 845232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52322" h="6858000">
                <a:moveTo>
                  <a:pt x="0" y="0"/>
                </a:moveTo>
                <a:lnTo>
                  <a:pt x="7447992" y="0"/>
                </a:lnTo>
                <a:lnTo>
                  <a:pt x="7501089" y="79009"/>
                </a:lnTo>
                <a:cubicBezTo>
                  <a:pt x="8098524" y="1013167"/>
                  <a:pt x="8452322" y="2172770"/>
                  <a:pt x="8452322" y="3429001"/>
                </a:cubicBezTo>
                <a:cubicBezTo>
                  <a:pt x="8452322" y="4685233"/>
                  <a:pt x="8098524" y="5844836"/>
                  <a:pt x="7501089" y="6778993"/>
                </a:cubicBezTo>
                <a:lnTo>
                  <a:pt x="7447994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6" name="Freeform: Shape 15">
            <a:extLst>
              <a:ext uri="{FF2B5EF4-FFF2-40B4-BE49-F238E27FC236}">
                <a16:creationId xmlns:a16="http://schemas.microsoft.com/office/drawing/2014/main" id="{7948E8DE-A931-4EF0-BE1D-F102747409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443572" cy="6858000"/>
          </a:xfrm>
          <a:custGeom>
            <a:avLst/>
            <a:gdLst>
              <a:gd name="connsiteX0" fmla="*/ 0 w 8443572"/>
              <a:gd name="connsiteY0" fmla="*/ 0 h 6858000"/>
              <a:gd name="connsiteX1" fmla="*/ 7439242 w 8443572"/>
              <a:gd name="connsiteY1" fmla="*/ 0 h 6858000"/>
              <a:gd name="connsiteX2" fmla="*/ 7492339 w 8443572"/>
              <a:gd name="connsiteY2" fmla="*/ 79009 h 6858000"/>
              <a:gd name="connsiteX3" fmla="*/ 8443572 w 8443572"/>
              <a:gd name="connsiteY3" fmla="*/ 3429001 h 6858000"/>
              <a:gd name="connsiteX4" fmla="*/ 7492339 w 8443572"/>
              <a:gd name="connsiteY4" fmla="*/ 6778993 h 6858000"/>
              <a:gd name="connsiteX5" fmla="*/ 7439244 w 8443572"/>
              <a:gd name="connsiteY5" fmla="*/ 6858000 h 6858000"/>
              <a:gd name="connsiteX6" fmla="*/ 0 w 844357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43572" h="6858000">
                <a:moveTo>
                  <a:pt x="0" y="0"/>
                </a:moveTo>
                <a:lnTo>
                  <a:pt x="7439242" y="0"/>
                </a:lnTo>
                <a:lnTo>
                  <a:pt x="7492339" y="79009"/>
                </a:lnTo>
                <a:cubicBezTo>
                  <a:pt x="8089774" y="1013167"/>
                  <a:pt x="8443572" y="2172770"/>
                  <a:pt x="8443572" y="3429001"/>
                </a:cubicBezTo>
                <a:cubicBezTo>
                  <a:pt x="8443572" y="4685233"/>
                  <a:pt x="8089774" y="5844836"/>
                  <a:pt x="7492339" y="6778993"/>
                </a:cubicBezTo>
                <a:lnTo>
                  <a:pt x="7439244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527962-2D31-4992-BC86-FB54CD5949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893" y="1238250"/>
            <a:ext cx="7003107" cy="43815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7200"/>
              <a:t>Организация учебного процесса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0E4BB4F-99AB-4C4E-A763-C5AC5273DF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827916"/>
            <a:ext cx="128016" cy="1188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9916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1E1224E-6618-482E-BE87-321A7FC1CD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66346BE-FDB4-4772-A696-0719490AB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38126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9234" y="6163056"/>
            <a:ext cx="338328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2781EF35-548D-4625-9E3D-B908B88CB8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7986450"/>
              </p:ext>
            </p:extLst>
          </p:nvPr>
        </p:nvGraphicFramePr>
        <p:xfrm>
          <a:off x="1143000" y="808563"/>
          <a:ext cx="10222992" cy="53544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08910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68AF5748-FED8-45BA-8631-26D1D10F32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60BB74-3CA9-4D69-BF8B-F4DB7A98A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0" y="1122363"/>
            <a:ext cx="4612179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 dirty="0" err="1"/>
              <a:t>Педагогическая</a:t>
            </a:r>
            <a:r>
              <a:rPr lang="en-US" sz="4400" dirty="0"/>
              <a:t> и </a:t>
            </a:r>
            <a:r>
              <a:rPr lang="en-US" sz="4400" dirty="0" err="1"/>
              <a:t>научная</a:t>
            </a:r>
            <a:r>
              <a:rPr lang="en-US" sz="4400" dirty="0"/>
              <a:t> </a:t>
            </a:r>
            <a:r>
              <a:rPr lang="en-US" sz="4400" dirty="0" err="1"/>
              <a:t>работа</a:t>
            </a:r>
            <a:endParaRPr lang="en-US" sz="44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19E03363-CA73-48AA-A21D-672E1DE476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60099" y="625683"/>
            <a:ext cx="5455380" cy="5455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6982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44AD29B6-BF3B-4407-9E75-52DF8E3B2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55F8BA08-3E38-4B70-B93A-74F08E0922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260019"/>
            <a:ext cx="11167447" cy="5933012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E9429B-9224-48DE-97FE-F2EC348A7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029" y="507160"/>
            <a:ext cx="2993571" cy="5438730"/>
          </a:xfrm>
        </p:spPr>
        <p:txBody>
          <a:bodyPr>
            <a:normAutofit/>
          </a:bodyPr>
          <a:lstStyle/>
          <a:p>
            <a:r>
              <a:rPr lang="ru-RU" sz="3200"/>
              <a:t>Чему аспирант научится :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57F1B33-79AB-4A71-8CEC-4546D709B8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2874481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48961C6D-9E05-4639-9FC1-43FD270686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6180635"/>
              </p:ext>
            </p:extLst>
          </p:nvPr>
        </p:nvGraphicFramePr>
        <p:xfrm>
          <a:off x="4526280" y="512064"/>
          <a:ext cx="6830568" cy="544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02768209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nalogousFromRegularSeedRightStep">
      <a:dk1>
        <a:srgbClr val="000000"/>
      </a:dk1>
      <a:lt1>
        <a:srgbClr val="FFFFFF"/>
      </a:lt1>
      <a:dk2>
        <a:srgbClr val="412F24"/>
      </a:dk2>
      <a:lt2>
        <a:srgbClr val="E2E6E8"/>
      </a:lt2>
      <a:accent1>
        <a:srgbClr val="E76429"/>
      </a:accent1>
      <a:accent2>
        <a:srgbClr val="CB9A16"/>
      </a:accent2>
      <a:accent3>
        <a:srgbClr val="98AC1F"/>
      </a:accent3>
      <a:accent4>
        <a:srgbClr val="5CB814"/>
      </a:accent4>
      <a:accent5>
        <a:srgbClr val="25BC21"/>
      </a:accent5>
      <a:accent6>
        <a:srgbClr val="14BC56"/>
      </a:accent6>
      <a:hlink>
        <a:srgbClr val="3A8BB0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236</Words>
  <Application>Microsoft Macintosh PowerPoint</Application>
  <PresentationFormat>Широкоэкранный</PresentationFormat>
  <Paragraphs>39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Avenir Next LT Pro</vt:lpstr>
      <vt:lpstr>Calibri</vt:lpstr>
      <vt:lpstr>Times New Roman</vt:lpstr>
      <vt:lpstr>AccentBoxVTI</vt:lpstr>
      <vt:lpstr>Медицинский институт </vt:lpstr>
      <vt:lpstr>Формы обучения в аспирантуре на кафедре</vt:lpstr>
      <vt:lpstr>- Как будет проходить вступительный экзамен?  - Экзамен письменный!</vt:lpstr>
      <vt:lpstr>Как подготовиться к вступительным испытаниям ? </vt:lpstr>
      <vt:lpstr>Выбор темы и научного руководителя</vt:lpstr>
      <vt:lpstr>Организация учебного процесса</vt:lpstr>
      <vt:lpstr>Презентация PowerPoint</vt:lpstr>
      <vt:lpstr>Педагогическая и научная работа</vt:lpstr>
      <vt:lpstr>Чему аспирант научится :</vt:lpstr>
      <vt:lpstr>Контактные лица: Макеева Мария Константиновна - к.м.н., доцент кафедры терапевтической стоматологии, ответственный за работу с аспирантами.   E-mail: makeeva_mk@pfur.ru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Медицинский институт</dc:title>
  <dc:creator>Куаныш Бекбаев</dc:creator>
  <cp:lastModifiedBy>89265666692</cp:lastModifiedBy>
  <cp:revision>5</cp:revision>
  <dcterms:created xsi:type="dcterms:W3CDTF">2020-06-17T18:47:00Z</dcterms:created>
  <dcterms:modified xsi:type="dcterms:W3CDTF">2022-04-19T20:44:38Z</dcterms:modified>
</cp:coreProperties>
</file>